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044" r:id="rId3"/>
    <p:sldId id="257" r:id="rId4"/>
    <p:sldId id="258" r:id="rId5"/>
    <p:sldId id="260" r:id="rId6"/>
    <p:sldId id="261" r:id="rId7"/>
    <p:sldId id="259" r:id="rId8"/>
    <p:sldId id="262" r:id="rId9"/>
    <p:sldId id="104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7"/>
    <p:restoredTop sz="96197"/>
  </p:normalViewPr>
  <p:slideViewPr>
    <p:cSldViewPr snapToGrid="0">
      <p:cViewPr varScale="1">
        <p:scale>
          <a:sx n="112" d="100"/>
          <a:sy n="112" d="100"/>
        </p:scale>
        <p:origin x="22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D49B39-D0CA-EF8C-052D-EEC263D7E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46179A-4FF9-B5CA-6877-82AF6C911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A64491-484B-55FA-5B45-E4073CA8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A13B63-FFCB-4852-B470-901340DD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5D81F9-BDB9-EBEF-5307-B58CDE2D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79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4A9177-27A9-C683-C134-8182BA28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46BE98B-7683-F6FE-4072-ECDF68713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525D97-9F0B-702A-27B4-F06D6AE8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E05417-7436-BF9D-27DF-CC6B7122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70B148-45A0-90EB-1B43-885EAA1A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82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4F0EFE5-2077-CC71-E7E9-D0482937E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046D56-3238-D7FB-CC73-68A7D031B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894466-5E9E-023D-F9D8-76B81D43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83C97B-E1D0-B714-0149-AC471CF0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19F457-9754-4FF9-C542-E5D0DDF8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12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DC11EF-5182-B657-F8A4-5C9AC3F4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95394F-C8D9-AD66-A29F-B62CA30FD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E53AC66-3139-04BF-CA38-FC93CC22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A313CD-7AB7-1935-BFA9-BF9FC55D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B3FBC9-C507-AE25-DDB8-57DAB698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507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85B3F3-F7BC-D110-4CAC-4B3CE9684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76F29FC-E3E6-B64F-EE62-BA9B73331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663593-35D1-5631-E362-ADA1270F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9FCA8E-496F-A49B-BF55-6DED8DE5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FA1637-8571-9926-DA21-8A5AD0BF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96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879B81-205D-B58A-DAE5-F00D1370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B8FF11-3876-A7AC-5B56-A5AFBEC02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62AD0CA-6323-85B8-5024-66B2F8955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6F9581-3206-2324-5898-9B81C1AB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B14F9B-6540-1B1B-8371-220A8044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4889DC-95BC-03F0-B161-603A34F2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85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723EA4-C838-949C-F4AF-54C4F85F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AE0EDC5-EDB1-2E3F-0319-C50017EAC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51FC090-3313-2CE1-FEF0-7E545B433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A9FEE1A-3427-A899-8699-C00645254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E638C29-2F25-7746-BDEA-308D59B99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1D0BD14-36E7-716F-581A-39767818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17C8A6E-ACF0-0FC9-6843-7E355213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93C3C51-1A9F-669E-4FB4-A3D54DB6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50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7D0D3A-5992-1A0E-E35D-BEAD3961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3AE8C42-1C86-3C80-2430-70CE2259C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E6C4978-9F28-ECF1-7A1E-705A62D87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706F4E-F00E-1FE5-9D4C-F3C37286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29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3CDDC6-5783-0D46-BB9B-6F4E94DA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4654ABA-80F3-71CA-4723-0F78C053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1708E1-E5D9-2F9F-A4EF-19DB0803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75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87F4BC-AD84-EBF8-CF41-728CCD06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83AC2D-A97F-00AA-640D-28EBFD5F1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3611DB7-6CD0-BD41-7122-9A7FF1A15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D00431-3619-F821-6FF6-346CFA23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54DE0AA-2898-A117-7B41-F06571EA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6A704B-02DE-8B59-0579-0D374F8D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084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D96125-FA62-DE07-D2DC-2F1E90724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4E57B9D-746F-B010-8D89-F386FF203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DCFFC-435F-626B-B890-EC36B3AC3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77334F1-D288-76BA-288C-6A7ED37C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DBB04C8-CE70-6112-BFF5-4B2F90F3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54E851A-176C-D068-4784-02B0E442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758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A3B713-BA94-E048-5002-E3ABDBF0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98608C-6A65-EE9B-193B-DC65F62EC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FE8353-9B13-389A-568E-CBB8F251F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06E2B-D3EE-8040-957E-6094EB90AE4B}" type="datetimeFigureOut">
              <a:rPr kumimoji="1" lang="ja-JP" altLang="en-US" smtClean="0"/>
              <a:t>2022/11/27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8292DE-8E00-152D-952F-07A2CBDC7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F66D57-CA6D-DEBE-271E-D5AE9F157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4D998-5C87-B349-951C-554C29B8B4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51871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53999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ドーミー所沢(食事・家具付学生マンション)所沢駅徒歩7分 | 所沢の賃貸なら とこ部屋">
            <a:extLst>
              <a:ext uri="{FF2B5EF4-FFF2-40B4-BE49-F238E27FC236}">
                <a16:creationId xmlns:a16="http://schemas.microsoft.com/office/drawing/2014/main" id="{D2A3D9D5-5D77-481B-1364-F0ED10085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1552"/>
          <a:stretch/>
        </p:blipFill>
        <p:spPr bwMode="auto">
          <a:xfrm>
            <a:off x="838200" y="754150"/>
            <a:ext cx="10515600" cy="49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04D5AF7-0F79-9510-A560-931E91FD5478}"/>
              </a:ext>
            </a:extLst>
          </p:cNvPr>
          <p:cNvSpPr/>
          <p:nvPr/>
        </p:nvSpPr>
        <p:spPr>
          <a:xfrm>
            <a:off x="783897" y="1497322"/>
            <a:ext cx="10758687" cy="954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ja-JP" altLang="en-US" sz="7200">
                <a:solidFill>
                  <a:schemeClr val="bg1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学生指定寮</a:t>
            </a:r>
            <a:r>
              <a:rPr lang="ja-JP" altLang="en-US" sz="6000">
                <a:solidFill>
                  <a:schemeClr val="bg1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について</a:t>
            </a:r>
            <a:endParaRPr lang="en-US" altLang="ja-JP" sz="7200" dirty="0">
              <a:solidFill>
                <a:schemeClr val="bg1"/>
              </a:solidFill>
              <a:effectLst>
                <a:glow rad="189909">
                  <a:srgbClr val="FF0000">
                    <a:alpha val="97000"/>
                  </a:srgbClr>
                </a:glo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r"/>
            <a:r>
              <a:rPr lang="ja-JP" altLang="en-US" sz="7200">
                <a:solidFill>
                  <a:schemeClr val="bg1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教えてください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801B6DB-EFA7-8378-8B9C-8FA7D223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998" y="898158"/>
            <a:ext cx="8002754" cy="600553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5295484-AFF1-0F86-9455-58A8EF5F1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5810" y="2436036"/>
            <a:ext cx="5942655" cy="445956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0A98F05-3355-2F4E-556B-A3AD7C5E94B6}"/>
              </a:ext>
            </a:extLst>
          </p:cNvPr>
          <p:cNvSpPr/>
          <p:nvPr/>
        </p:nvSpPr>
        <p:spPr>
          <a:xfrm>
            <a:off x="852349" y="707821"/>
            <a:ext cx="10758687" cy="954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ja-JP" altLang="en-US" sz="4800">
                <a:solidFill>
                  <a:schemeClr val="bg1"/>
                </a:solidFill>
                <a:effectLst>
                  <a:glow rad="189909">
                    <a:schemeClr val="accent5">
                      <a:lumMod val="50000"/>
                      <a:alpha val="97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共立メンテナンス三又さん</a:t>
            </a:r>
          </a:p>
        </p:txBody>
      </p:sp>
    </p:spTree>
    <p:extLst>
      <p:ext uri="{BB962C8B-B14F-4D97-AF65-F5344CB8AC3E}">
        <p14:creationId xmlns:p14="http://schemas.microsoft.com/office/powerpoint/2010/main" val="360009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51871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53999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0A98F05-3355-2F4E-556B-A3AD7C5E94B6}"/>
              </a:ext>
            </a:extLst>
          </p:cNvPr>
          <p:cNvSpPr/>
          <p:nvPr/>
        </p:nvSpPr>
        <p:spPr>
          <a:xfrm>
            <a:off x="852349" y="707821"/>
            <a:ext cx="10758687" cy="954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89909">
                  <a:srgbClr val="5B9BD5">
                    <a:lumMod val="50000"/>
                    <a:alpha val="97000"/>
                  </a:srgbClr>
                </a:glow>
              </a:effectLst>
              <a:uLnTx/>
              <a:uFillTx/>
              <a:latin typeface="Hiragino Kaku Gothic StdN W8" panose="020B0800000000000000" pitchFamily="34" charset="-128"/>
              <a:ea typeface="Hiragino Kaku Gothic StdN W8" panose="020B0800000000000000" pitchFamily="34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D5E8463-F63C-8B39-F3B6-0C32EB2E7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" t="15619" r="2843" b="7650"/>
          <a:stretch/>
        </p:blipFill>
        <p:spPr>
          <a:xfrm>
            <a:off x="342900" y="308610"/>
            <a:ext cx="11510010" cy="624078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04D5AF7-0F79-9510-A560-931E91FD5478}"/>
              </a:ext>
            </a:extLst>
          </p:cNvPr>
          <p:cNvSpPr/>
          <p:nvPr/>
        </p:nvSpPr>
        <p:spPr>
          <a:xfrm>
            <a:off x="-1660678" y="3713110"/>
            <a:ext cx="12450116" cy="2948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  <a:cs typeface="+mn-cs"/>
              </a:rPr>
              <a:t>ハワイ大学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89909">
                  <a:srgbClr val="FF0000">
                    <a:alpha val="97000"/>
                  </a:srgbClr>
                </a:glow>
              </a:effectLst>
              <a:uLnTx/>
              <a:uFillTx/>
              <a:latin typeface="Hiragino Kaku Gothic StdN W8" panose="020B0800000000000000" pitchFamily="34" charset="-128"/>
              <a:ea typeface="Hiragino Kaku Gothic StdN W8" panose="020B08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  <a:cs typeface="+mn-cs"/>
              </a:rPr>
              <a:t>カピオラニ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  <a:cs typeface="+mn-cs"/>
              </a:rPr>
              <a:t>コミュニティカレッジ</a:t>
            </a:r>
            <a:b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  <a:cs typeface="+mn-cs"/>
              </a:rPr>
            </a:b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  <a:cs typeface="+mn-cs"/>
              </a:rPr>
              <a:t>との</a:t>
            </a:r>
            <a:r>
              <a:rPr kumimoji="1" lang="ja-JP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  <a:cs typeface="+mn-cs"/>
              </a:rPr>
              <a:t>留学提携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89909">
                    <a:srgbClr val="FF0000">
                      <a:alpha val="97000"/>
                    </a:srgbClr>
                  </a:glow>
                </a:effectLst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  <a:cs typeface="+mn-cs"/>
              </a:rPr>
              <a:t>を実現！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89909">
                  <a:srgbClr val="FF0000">
                    <a:alpha val="97000"/>
                  </a:srgbClr>
                </a:glow>
              </a:effectLst>
              <a:uLnTx/>
              <a:uFillTx/>
              <a:latin typeface="Hiragino Kaku Gothic StdN W8" panose="020B0800000000000000" pitchFamily="34" charset="-128"/>
              <a:ea typeface="Hiragino Kaku Gothic StdN W8" panose="020B08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09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741CB0E-BF3D-35DB-D4EA-EEF18B78B0D8}"/>
              </a:ext>
            </a:extLst>
          </p:cNvPr>
          <p:cNvSpPr/>
          <p:nvPr/>
        </p:nvSpPr>
        <p:spPr>
          <a:xfrm>
            <a:off x="0" y="0"/>
            <a:ext cx="12192000" cy="1053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6000">
                <a:solidFill>
                  <a:srgbClr val="FFC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　受験生必見！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E1C29D-A88D-B9C1-F9EA-2EF520DCC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90"/>
          <a:stretch/>
        </p:blipFill>
        <p:spPr>
          <a:xfrm>
            <a:off x="6096000" y="1"/>
            <a:ext cx="7072824" cy="8539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AC45158-3916-7409-62A3-848D0D68EDFF}"/>
              </a:ext>
            </a:extLst>
          </p:cNvPr>
          <p:cNvSpPr/>
          <p:nvPr/>
        </p:nvSpPr>
        <p:spPr>
          <a:xfrm>
            <a:off x="0" y="5804116"/>
            <a:ext cx="12192000" cy="1053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6000">
                <a:solidFill>
                  <a:srgbClr val="FFC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　進学のスペシャリストが伝授</a:t>
            </a:r>
            <a:r>
              <a:rPr lang="en-US" altLang="ja-JP" sz="6000" dirty="0">
                <a:solidFill>
                  <a:srgbClr val="FFC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!!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D12EAF9-06A8-5F31-8AF5-146F2800C650}"/>
              </a:ext>
            </a:extLst>
          </p:cNvPr>
          <p:cNvSpPr/>
          <p:nvPr/>
        </p:nvSpPr>
        <p:spPr>
          <a:xfrm>
            <a:off x="318949" y="1341471"/>
            <a:ext cx="10281895" cy="44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戸板</a:t>
            </a:r>
            <a:r>
              <a:rPr lang="ja-JP" altLang="en-US" sz="80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の</a:t>
            </a:r>
            <a:r>
              <a:rPr lang="ja-JP" altLang="en-US" sz="96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入試</a:t>
            </a:r>
            <a:r>
              <a:rPr lang="ja-JP" altLang="en-US" sz="72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は</a:t>
            </a:r>
            <a:endParaRPr lang="en-US" altLang="ja-JP" sz="9600" dirty="0">
              <a:ln w="22225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50800" dir="4500000" algn="ctr" rotWithShape="0">
                  <a:schemeClr val="tx1"/>
                </a:outerShd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〇〇入試</a:t>
            </a:r>
            <a:r>
              <a:rPr lang="ja-JP" altLang="en-US" sz="80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が</a:t>
            </a:r>
            <a:endParaRPr lang="en-US" altLang="ja-JP" sz="8000" dirty="0">
              <a:ln w="22225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50800" dir="4500000" algn="ctr" rotWithShape="0">
                  <a:schemeClr val="tx1"/>
                </a:outerShd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おすすめです</a:t>
            </a:r>
            <a:r>
              <a:rPr lang="en-US" altLang="ja-JP" sz="9600" dirty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!!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990306-FDDC-C80B-2440-6C72E2948E09}"/>
              </a:ext>
            </a:extLst>
          </p:cNvPr>
          <p:cNvSpPr/>
          <p:nvPr/>
        </p:nvSpPr>
        <p:spPr>
          <a:xfrm>
            <a:off x="287953" y="1259671"/>
            <a:ext cx="10281895" cy="44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戸板</a:t>
            </a:r>
            <a:r>
              <a:rPr lang="ja-JP" altLang="en-US" sz="80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の</a:t>
            </a:r>
            <a:r>
              <a:rPr lang="ja-JP" altLang="en-US" sz="96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入試</a:t>
            </a:r>
            <a:r>
              <a:rPr lang="ja-JP" altLang="en-US" sz="72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は</a:t>
            </a:r>
            <a:endParaRPr lang="en-US" altLang="ja-JP" sz="9600" dirty="0">
              <a:ln w="22225">
                <a:solidFill>
                  <a:schemeClr val="tx1"/>
                </a:solidFill>
              </a:ln>
              <a:gradFill>
                <a:gsLst>
                  <a:gs pos="272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  <a:gs pos="53000">
                    <a:schemeClr val="bg1">
                      <a:lumMod val="95000"/>
                    </a:schemeClr>
                  </a:gs>
                </a:gsLst>
                <a:lin ang="18900000" scaled="1"/>
              </a:gra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〇〇入試</a:t>
            </a:r>
            <a:r>
              <a:rPr lang="ja-JP" altLang="en-US" sz="80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が</a:t>
            </a:r>
            <a:endParaRPr lang="en-US" altLang="ja-JP" sz="8000" dirty="0">
              <a:ln w="22225">
                <a:solidFill>
                  <a:schemeClr val="tx1"/>
                </a:solidFill>
              </a:ln>
              <a:gradFill>
                <a:gsLst>
                  <a:gs pos="272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  <a:gs pos="53000">
                    <a:schemeClr val="bg1">
                      <a:lumMod val="95000"/>
                    </a:schemeClr>
                  </a:gs>
                </a:gsLst>
                <a:lin ang="18900000" scaled="1"/>
              </a:gra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おすすめです</a:t>
            </a:r>
            <a:r>
              <a:rPr lang="en-US" altLang="ja-JP" sz="9600" dirty="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!!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DFC15AB-F773-F8E3-6260-694D67B2C943}"/>
              </a:ext>
            </a:extLst>
          </p:cNvPr>
          <p:cNvSpPr/>
          <p:nvPr/>
        </p:nvSpPr>
        <p:spPr>
          <a:xfrm>
            <a:off x="10068454" y="4901341"/>
            <a:ext cx="2655937" cy="758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4800" dirty="0" err="1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Mr.H</a:t>
            </a:r>
            <a:endParaRPr lang="en-US" altLang="ja-JP" sz="4800" dirty="0">
              <a:ln w="22225">
                <a:solidFill>
                  <a:schemeClr val="tx1"/>
                </a:solidFill>
              </a:ln>
              <a:solidFill>
                <a:schemeClr val="bg1"/>
              </a:solidFill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65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カフェごはん：コーンクリームスープとワッフルのフリー画像｜おしゃれなフリー写真素材：GIRLY DROP">
            <a:extLst>
              <a:ext uri="{FF2B5EF4-FFF2-40B4-BE49-F238E27FC236}">
                <a16:creationId xmlns:a16="http://schemas.microsoft.com/office/drawing/2014/main" id="{AACE501A-58A5-D8B7-19EF-0E7F7E55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28" y="-1206712"/>
            <a:ext cx="12305655" cy="819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990306-FDDC-C80B-2440-6C72E2948E09}"/>
              </a:ext>
            </a:extLst>
          </p:cNvPr>
          <p:cNvSpPr/>
          <p:nvPr/>
        </p:nvSpPr>
        <p:spPr>
          <a:xfrm>
            <a:off x="-92988" y="15384"/>
            <a:ext cx="12305656" cy="44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ja-JP" altLang="en-US" sz="1150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短大生</a:t>
            </a:r>
            <a:r>
              <a:rPr lang="ja-JP" altLang="en-US" sz="800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の</a:t>
            </a:r>
            <a:r>
              <a:rPr lang="ja-JP" altLang="en-US" sz="1150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リアル</a:t>
            </a:r>
            <a:r>
              <a:rPr lang="ja-JP" altLang="en-US" sz="1380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日常</a:t>
            </a:r>
            <a:endParaRPr lang="en-US" altLang="ja-JP" sz="11500" dirty="0">
              <a:ln w="2222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3E13CD6-C617-D66B-139C-6852D4629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0" t="11350" r="41176"/>
          <a:stretch/>
        </p:blipFill>
        <p:spPr>
          <a:xfrm>
            <a:off x="2" y="1607429"/>
            <a:ext cx="3488455" cy="524415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801E0F6-64A7-8ECB-6B66-FCF287575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062" y="0"/>
            <a:ext cx="5538471" cy="738036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682E5B9-ED21-D3CF-C157-D67C7559B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9192" y1="15251" x2="53580" y2="13865"/>
                        <a14:backgroundMark x1="66744" y1="21664" x2="66744" y2="21664"/>
                        <a14:backgroundMark x1="66282" y1="22877" x2="66282" y2="22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2003" y="941994"/>
            <a:ext cx="4934117" cy="657502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3E461CA-139F-ABE9-8391-4F4B734BB54A}"/>
              </a:ext>
            </a:extLst>
          </p:cNvPr>
          <p:cNvSpPr/>
          <p:nvPr/>
        </p:nvSpPr>
        <p:spPr>
          <a:xfrm>
            <a:off x="167404" y="5696961"/>
            <a:ext cx="2775755" cy="86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400">
                <a:ln w="285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ももたろ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39733B2-D3DC-3622-1369-76D889B32286}"/>
              </a:ext>
            </a:extLst>
          </p:cNvPr>
          <p:cNvSpPr/>
          <p:nvPr/>
        </p:nvSpPr>
        <p:spPr>
          <a:xfrm>
            <a:off x="2527441" y="5696961"/>
            <a:ext cx="2775755" cy="86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400">
                <a:ln w="285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みちゃ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CD2DB45-E1BC-55B6-13AC-CB78CC5F26F8}"/>
              </a:ext>
            </a:extLst>
          </p:cNvPr>
          <p:cNvSpPr/>
          <p:nvPr/>
        </p:nvSpPr>
        <p:spPr>
          <a:xfrm>
            <a:off x="5148847" y="5665965"/>
            <a:ext cx="2775755" cy="86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400">
                <a:ln w="285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さくまる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4C68CB3-DB03-DC84-2398-0ABC2BAED5DD}"/>
              </a:ext>
            </a:extLst>
          </p:cNvPr>
          <p:cNvSpPr/>
          <p:nvPr/>
        </p:nvSpPr>
        <p:spPr>
          <a:xfrm>
            <a:off x="7181383" y="4100789"/>
            <a:ext cx="4934117" cy="2080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ja-JP" altLang="en-US" sz="4400">
                <a:ln w="22225">
                  <a:solidFill>
                    <a:schemeClr val="bg1"/>
                  </a:solidFill>
                </a:ln>
                <a:solidFill>
                  <a:schemeClr val="tx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忙しい？</a:t>
            </a:r>
            <a:endParaRPr lang="en-US" altLang="ja-JP" sz="4400" dirty="0">
              <a:ln w="22225">
                <a:solidFill>
                  <a:schemeClr val="bg1"/>
                </a:solidFill>
              </a:ln>
              <a:solidFill>
                <a:schemeClr val="tx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r"/>
            <a:r>
              <a:rPr lang="ja-JP" altLang="en-US" sz="4400">
                <a:ln w="22225">
                  <a:solidFill>
                    <a:schemeClr val="bg1"/>
                  </a:solidFill>
                </a:ln>
                <a:solidFill>
                  <a:schemeClr val="tx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バイトは？</a:t>
            </a:r>
            <a:endParaRPr lang="en-US" altLang="ja-JP" sz="4400" dirty="0">
              <a:ln w="22225">
                <a:solidFill>
                  <a:schemeClr val="bg1"/>
                </a:solidFill>
              </a:ln>
              <a:solidFill>
                <a:schemeClr val="tx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r"/>
            <a:r>
              <a:rPr lang="ja-JP" altLang="en-US" sz="4400">
                <a:ln w="22225">
                  <a:solidFill>
                    <a:schemeClr val="bg1"/>
                  </a:solidFill>
                </a:ln>
                <a:solidFill>
                  <a:schemeClr val="tx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友達とどこ行く？</a:t>
            </a:r>
            <a:endParaRPr lang="en-US" altLang="ja-JP" sz="4400" dirty="0">
              <a:ln w="22225">
                <a:solidFill>
                  <a:schemeClr val="bg1"/>
                </a:solidFill>
              </a:ln>
              <a:solidFill>
                <a:schemeClr val="tx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69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日本の夏」をテーマにした無料写真素材10選（商用利用可） | AC ...">
            <a:extLst>
              <a:ext uri="{FF2B5EF4-FFF2-40B4-BE49-F238E27FC236}">
                <a16:creationId xmlns:a16="http://schemas.microsoft.com/office/drawing/2014/main" id="{91148EBE-B6D7-949B-01FE-6331E5DAC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28" y="-449674"/>
            <a:ext cx="12305655" cy="747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2092557-1108-3232-F6AF-E97D774D43D3}"/>
              </a:ext>
            </a:extLst>
          </p:cNvPr>
          <p:cNvSpPr/>
          <p:nvPr/>
        </p:nvSpPr>
        <p:spPr>
          <a:xfrm>
            <a:off x="-57680" y="1170625"/>
            <a:ext cx="10710473" cy="3419026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4D6E31-2A3B-36C5-DA9E-BCD22A8E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010" y="3056434"/>
            <a:ext cx="2868623" cy="401607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F9BAA3-F2F7-A1E1-BB28-3EEC0AABB63B}"/>
              </a:ext>
            </a:extLst>
          </p:cNvPr>
          <p:cNvSpPr/>
          <p:nvPr/>
        </p:nvSpPr>
        <p:spPr>
          <a:xfrm>
            <a:off x="187508" y="1298210"/>
            <a:ext cx="10555597" cy="2285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6000"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戸板女子短期大学</a:t>
            </a:r>
            <a:endParaRPr lang="en-US" altLang="ja-JP" sz="6000" dirty="0"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ACF8E8B-1F9C-9DF9-4592-F9B5EDDD741A}"/>
              </a:ext>
            </a:extLst>
          </p:cNvPr>
          <p:cNvSpPr/>
          <p:nvPr/>
        </p:nvSpPr>
        <p:spPr>
          <a:xfrm>
            <a:off x="168847" y="365694"/>
            <a:ext cx="9042887" cy="73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5400">
                <a:solidFill>
                  <a:srgbClr val="FF0000"/>
                </a:solidFill>
                <a:effectLst>
                  <a:glow rad="177800">
                    <a:schemeClr val="bg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イベント盛りだくさん</a:t>
            </a:r>
            <a:r>
              <a:rPr lang="en-US" altLang="ja-JP" sz="5400" dirty="0">
                <a:solidFill>
                  <a:srgbClr val="FF0000"/>
                </a:solidFill>
                <a:effectLst>
                  <a:glow rad="177800">
                    <a:schemeClr val="bg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!!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EC1BBD8-F04F-3155-4DE5-7F8DAA384F25}"/>
              </a:ext>
            </a:extLst>
          </p:cNvPr>
          <p:cNvSpPr/>
          <p:nvPr/>
        </p:nvSpPr>
        <p:spPr>
          <a:xfrm>
            <a:off x="9484850" y="5972686"/>
            <a:ext cx="1860999" cy="73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75">
                <a:solidFill>
                  <a:schemeClr val="tx1"/>
                </a:solidFill>
                <a:effectLst>
                  <a:glow rad="101600">
                    <a:schemeClr val="bg1">
                      <a:alpha val="98126"/>
                    </a:schemeClr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入試広報部</a:t>
            </a:r>
            <a:endParaRPr lang="en-US" altLang="ja-JP" sz="2275" dirty="0">
              <a:solidFill>
                <a:schemeClr val="tx1"/>
              </a:solidFill>
              <a:effectLst>
                <a:glow rad="101600">
                  <a:schemeClr val="bg1">
                    <a:alpha val="98126"/>
                  </a:schemeClr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  <a:p>
            <a:pPr algn="ctr"/>
            <a:r>
              <a:rPr lang="ja-JP" altLang="en-US" sz="2275">
                <a:solidFill>
                  <a:schemeClr val="tx1"/>
                </a:solidFill>
                <a:effectLst>
                  <a:glow rad="101600">
                    <a:schemeClr val="bg1">
                      <a:alpha val="98126"/>
                    </a:schemeClr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大和さん</a:t>
            </a:r>
            <a:endParaRPr lang="en-US" altLang="ja-JP" sz="2275" dirty="0">
              <a:solidFill>
                <a:schemeClr val="tx1"/>
              </a:solidFill>
              <a:effectLst>
                <a:glow rad="101600">
                  <a:schemeClr val="bg1">
                    <a:alpha val="98126"/>
                  </a:schemeClr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4A5C6D-13A1-BB0D-A6ED-18A2F85FF565}"/>
              </a:ext>
            </a:extLst>
          </p:cNvPr>
          <p:cNvSpPr/>
          <p:nvPr/>
        </p:nvSpPr>
        <p:spPr>
          <a:xfrm>
            <a:off x="142352" y="1996827"/>
            <a:ext cx="10555597" cy="2285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8800" dirty="0"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8</a:t>
            </a:r>
            <a:r>
              <a:rPr lang="ja-JP" altLang="en-US" sz="6000"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月オープンキャンパス</a:t>
            </a:r>
            <a:endParaRPr lang="en-US" altLang="ja-JP" sz="6000" dirty="0"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8CA70EB-AC70-BCDB-A599-4B13824BF997}"/>
              </a:ext>
            </a:extLst>
          </p:cNvPr>
          <p:cNvSpPr/>
          <p:nvPr/>
        </p:nvSpPr>
        <p:spPr>
          <a:xfrm>
            <a:off x="198797" y="3238022"/>
            <a:ext cx="3728123" cy="1055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6000"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見どころ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B88C5E7-1E40-17E4-2AE6-6AC0F99C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814" y="2160491"/>
            <a:ext cx="4566727" cy="608545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A5B9193-F463-83AA-E8FA-B9044E131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921" y="3138301"/>
            <a:ext cx="3185967" cy="401646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558CEF-3253-783B-CFDF-48EE62FE5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r="19527"/>
          <a:stretch/>
        </p:blipFill>
        <p:spPr bwMode="auto">
          <a:xfrm>
            <a:off x="1430923" y="3168071"/>
            <a:ext cx="3728123" cy="388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8AEAEDC-BF75-93CA-4CB4-B00820506D3D}"/>
              </a:ext>
            </a:extLst>
          </p:cNvPr>
          <p:cNvSpPr/>
          <p:nvPr/>
        </p:nvSpPr>
        <p:spPr>
          <a:xfrm>
            <a:off x="2657223" y="5901254"/>
            <a:ext cx="1860999" cy="73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75">
                <a:solidFill>
                  <a:schemeClr val="tx1"/>
                </a:solidFill>
                <a:effectLst>
                  <a:glow rad="101600">
                    <a:schemeClr val="bg1">
                      <a:alpha val="98126"/>
                    </a:schemeClr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びび</a:t>
            </a:r>
            <a:endParaRPr lang="en-US" altLang="ja-JP" sz="2275" dirty="0">
              <a:solidFill>
                <a:schemeClr val="tx1"/>
              </a:solidFill>
              <a:effectLst>
                <a:glow rad="101600">
                  <a:schemeClr val="bg1">
                    <a:alpha val="98126"/>
                  </a:schemeClr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B2D9CCA-4D21-2D16-AD49-E89B3BACC19D}"/>
              </a:ext>
            </a:extLst>
          </p:cNvPr>
          <p:cNvSpPr/>
          <p:nvPr/>
        </p:nvSpPr>
        <p:spPr>
          <a:xfrm>
            <a:off x="4974678" y="5917599"/>
            <a:ext cx="1860999" cy="73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75">
                <a:solidFill>
                  <a:schemeClr val="tx1"/>
                </a:solidFill>
                <a:effectLst>
                  <a:glow rad="101600">
                    <a:schemeClr val="bg1">
                      <a:alpha val="98126"/>
                    </a:schemeClr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ニャーみ</a:t>
            </a:r>
            <a:endParaRPr lang="en-US" altLang="ja-JP" sz="2275" dirty="0">
              <a:solidFill>
                <a:schemeClr val="tx1"/>
              </a:solidFill>
              <a:effectLst>
                <a:glow rad="101600">
                  <a:schemeClr val="bg1">
                    <a:alpha val="98126"/>
                  </a:schemeClr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E3D6D14-C57B-2E10-3535-9F8D096506A7}"/>
              </a:ext>
            </a:extLst>
          </p:cNvPr>
          <p:cNvSpPr/>
          <p:nvPr/>
        </p:nvSpPr>
        <p:spPr>
          <a:xfrm>
            <a:off x="7234053" y="5917599"/>
            <a:ext cx="1860999" cy="73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75">
                <a:solidFill>
                  <a:schemeClr val="tx1"/>
                </a:solidFill>
                <a:effectLst>
                  <a:glow rad="101600">
                    <a:schemeClr val="bg1">
                      <a:alpha val="98126"/>
                    </a:schemeClr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なべちゃん</a:t>
            </a:r>
            <a:endParaRPr lang="en-US" altLang="ja-JP" sz="2275" dirty="0">
              <a:solidFill>
                <a:schemeClr val="tx1"/>
              </a:solidFill>
              <a:effectLst>
                <a:glow rad="101600">
                  <a:schemeClr val="bg1">
                    <a:alpha val="98126"/>
                  </a:schemeClr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82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AA580CCD-E9EC-7885-C1F3-550EBF1FC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986" y="-42035"/>
            <a:ext cx="12569971" cy="8357331"/>
          </a:xfrm>
          <a:prstGeom prst="rect">
            <a:avLst/>
          </a:prstGeom>
        </p:spPr>
      </p:pic>
      <p:sp>
        <p:nvSpPr>
          <p:cNvPr id="25" name="円/楕円 24">
            <a:extLst>
              <a:ext uri="{FF2B5EF4-FFF2-40B4-BE49-F238E27FC236}">
                <a16:creationId xmlns:a16="http://schemas.microsoft.com/office/drawing/2014/main" id="{99711758-759B-FE4B-9932-E9342CDDFE28}"/>
              </a:ext>
            </a:extLst>
          </p:cNvPr>
          <p:cNvSpPr/>
          <p:nvPr/>
        </p:nvSpPr>
        <p:spPr>
          <a:xfrm>
            <a:off x="8237286" y="743291"/>
            <a:ext cx="3712223" cy="3596216"/>
          </a:xfrm>
          <a:prstGeom prst="ellipse">
            <a:avLst/>
          </a:prstGeom>
          <a:solidFill>
            <a:srgbClr val="FF2F92">
              <a:alpha val="7189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F9BAA3-F2F7-A1E1-BB28-3EEC0AABB63B}"/>
              </a:ext>
            </a:extLst>
          </p:cNvPr>
          <p:cNvSpPr/>
          <p:nvPr/>
        </p:nvSpPr>
        <p:spPr>
          <a:xfrm>
            <a:off x="227175" y="335265"/>
            <a:ext cx="8550092" cy="938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6000">
                <a:solidFill>
                  <a:srgbClr val="FF2F92"/>
                </a:solidFill>
                <a:effectLst>
                  <a:glow rad="130720">
                    <a:schemeClr val="bg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戸板女子短期大学</a:t>
            </a:r>
            <a:endParaRPr lang="en-US" altLang="ja-JP" sz="6000" dirty="0">
              <a:solidFill>
                <a:srgbClr val="FF2F92"/>
              </a:solidFill>
              <a:effectLst>
                <a:glow rad="130720">
                  <a:schemeClr val="bg1"/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ACF8E8B-1F9C-9DF9-4592-F9B5EDDD741A}"/>
              </a:ext>
            </a:extLst>
          </p:cNvPr>
          <p:cNvSpPr/>
          <p:nvPr/>
        </p:nvSpPr>
        <p:spPr>
          <a:xfrm>
            <a:off x="7030883" y="367569"/>
            <a:ext cx="6407884" cy="73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>
                <a:solidFill>
                  <a:srgbClr val="FF0000"/>
                </a:solidFill>
                <a:effectLst>
                  <a:glow rad="177800">
                    <a:schemeClr val="bg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いよいよ入試が始まる</a:t>
            </a:r>
            <a:r>
              <a:rPr lang="en-US" altLang="ja-JP" sz="3600" dirty="0">
                <a:solidFill>
                  <a:srgbClr val="FF0000"/>
                </a:solidFill>
                <a:effectLst>
                  <a:glow rad="177800">
                    <a:schemeClr val="bg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!!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4A5C6D-13A1-BB0D-A6ED-18A2F85FF565}"/>
              </a:ext>
            </a:extLst>
          </p:cNvPr>
          <p:cNvSpPr/>
          <p:nvPr/>
        </p:nvSpPr>
        <p:spPr>
          <a:xfrm>
            <a:off x="174785" y="986970"/>
            <a:ext cx="10810209" cy="228527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1500" dirty="0">
                <a:effectLst>
                  <a:glow rad="13072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8</a:t>
            </a:r>
            <a:r>
              <a:rPr lang="ja-JP" altLang="en-US" sz="7200">
                <a:effectLst>
                  <a:glow rad="13072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月</a:t>
            </a:r>
            <a:r>
              <a:rPr lang="en-US" altLang="ja-JP" sz="7200" dirty="0" err="1">
                <a:effectLst>
                  <a:glow rad="13072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Youtube</a:t>
            </a:r>
            <a:endParaRPr lang="en-US" altLang="ja-JP" sz="7200" dirty="0">
              <a:effectLst>
                <a:glow rad="130720">
                  <a:schemeClr val="tx1"/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pic>
        <p:nvPicPr>
          <p:cNvPr id="10" name="Picture 2" descr="画像の内容：8月21日（日）奄美の里ブライダルフェア『サマーウエディングフェス』を開催 | 奄美の里 庭園・大島紬「都喜ヱ門」美術館">
            <a:extLst>
              <a:ext uri="{FF2B5EF4-FFF2-40B4-BE49-F238E27FC236}">
                <a16:creationId xmlns:a16="http://schemas.microsoft.com/office/drawing/2014/main" id="{098B02A4-D04C-10CD-6A0B-787C9E46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5362" y="-964693"/>
            <a:ext cx="2984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B761022-F648-420C-B8F8-FF2AA9EFE27F}"/>
              </a:ext>
            </a:extLst>
          </p:cNvPr>
          <p:cNvSpPr/>
          <p:nvPr/>
        </p:nvSpPr>
        <p:spPr>
          <a:xfrm rot="585964">
            <a:off x="8475169" y="1450415"/>
            <a:ext cx="3351795" cy="2085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6000"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受験生</a:t>
            </a:r>
            <a:endParaRPr lang="en-US" altLang="ja-JP" sz="6000" dirty="0"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  <a:p>
            <a:pPr algn="ctr"/>
            <a:r>
              <a:rPr lang="ja-JP" altLang="en-US" sz="8000"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必</a:t>
            </a:r>
            <a:r>
              <a:rPr lang="ja-JP" altLang="en-US" sz="6000"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見</a:t>
            </a:r>
            <a:r>
              <a:rPr lang="en-US" altLang="ja-JP" sz="6000" dirty="0"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!!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3A2F898-8D21-9BA7-78C8-138AECC32946}"/>
              </a:ext>
            </a:extLst>
          </p:cNvPr>
          <p:cNvSpPr/>
          <p:nvPr/>
        </p:nvSpPr>
        <p:spPr>
          <a:xfrm>
            <a:off x="149877" y="2336550"/>
            <a:ext cx="10810209" cy="228527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8800">
                <a:effectLst>
                  <a:glow rad="13072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オ</a:t>
            </a:r>
            <a:r>
              <a:rPr lang="ja-JP" altLang="en-US" sz="6600">
                <a:effectLst>
                  <a:glow rad="13072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ープンキャンパス</a:t>
            </a:r>
            <a:endParaRPr lang="en-US" altLang="ja-JP" sz="6600" dirty="0">
              <a:effectLst>
                <a:glow rad="130720">
                  <a:schemeClr val="tx1"/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0558CEF-3253-783B-CFDF-48EE62FE5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r="19527"/>
          <a:stretch/>
        </p:blipFill>
        <p:spPr bwMode="auto">
          <a:xfrm>
            <a:off x="1751389" y="3083498"/>
            <a:ext cx="3930531" cy="40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5136412-54F6-C1E5-F927-22CA737A2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90"/>
          <a:stretch/>
        </p:blipFill>
        <p:spPr>
          <a:xfrm>
            <a:off x="9557597" y="3242323"/>
            <a:ext cx="3521993" cy="425237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A27E44E-DF56-7A4D-7D11-3041BF76339A}"/>
              </a:ext>
            </a:extLst>
          </p:cNvPr>
          <p:cNvSpPr/>
          <p:nvPr/>
        </p:nvSpPr>
        <p:spPr>
          <a:xfrm>
            <a:off x="245720" y="4457631"/>
            <a:ext cx="2872309" cy="18535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1500" dirty="0">
                <a:solidFill>
                  <a:srgbClr val="FF2F92"/>
                </a:solidFill>
                <a:effectLst>
                  <a:glow rad="130720">
                    <a:schemeClr val="bg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8</a:t>
            </a:r>
            <a:r>
              <a:rPr lang="en-US" altLang="ja-JP" sz="7200" dirty="0">
                <a:solidFill>
                  <a:srgbClr val="FF2F92"/>
                </a:solidFill>
                <a:effectLst>
                  <a:glow rad="130720">
                    <a:schemeClr val="bg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/26</a:t>
            </a:r>
          </a:p>
          <a:p>
            <a:endParaRPr lang="en-US" altLang="ja-JP" sz="7200" dirty="0">
              <a:solidFill>
                <a:srgbClr val="FF2F92"/>
              </a:solidFill>
              <a:effectLst>
                <a:glow rad="130720">
                  <a:schemeClr val="bg1"/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3E7E998-7448-EEF1-4020-98287799DD9A}"/>
              </a:ext>
            </a:extLst>
          </p:cNvPr>
          <p:cNvSpPr/>
          <p:nvPr/>
        </p:nvSpPr>
        <p:spPr>
          <a:xfrm>
            <a:off x="241902" y="6006845"/>
            <a:ext cx="2876127" cy="5565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3200" dirty="0">
                <a:solidFill>
                  <a:srgbClr val="FF2F92"/>
                </a:solidFill>
                <a:effectLst>
                  <a:glow rad="130720">
                    <a:schemeClr val="bg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18:00-19:00</a:t>
            </a:r>
            <a:endParaRPr lang="en-US" altLang="ja-JP" dirty="0">
              <a:solidFill>
                <a:srgbClr val="FF2F92"/>
              </a:solidFill>
              <a:effectLst>
                <a:glow rad="130720">
                  <a:schemeClr val="bg1"/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  <a:p>
            <a:endParaRPr lang="en-US" altLang="ja-JP" dirty="0">
              <a:solidFill>
                <a:srgbClr val="FF2F92"/>
              </a:solidFill>
              <a:effectLst>
                <a:glow rad="130720">
                  <a:schemeClr val="bg1"/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5B8726-9AB5-B505-342C-5B8DEF0F49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72" t="17645" r="28001"/>
          <a:stretch/>
        </p:blipFill>
        <p:spPr>
          <a:xfrm>
            <a:off x="6977091" y="2907337"/>
            <a:ext cx="3367468" cy="42673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E75490-5F17-5702-1636-187C481CA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721" y="1726057"/>
            <a:ext cx="4569361" cy="6088964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2F0AE90-5E58-EB5D-996E-F11FF17B6B9B}"/>
              </a:ext>
            </a:extLst>
          </p:cNvPr>
          <p:cNvSpPr/>
          <p:nvPr/>
        </p:nvSpPr>
        <p:spPr>
          <a:xfrm>
            <a:off x="2614800" y="6193429"/>
            <a:ext cx="2775755" cy="86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400">
                <a:ln w="285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びび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9ADDFB0-BDAF-7DC0-ED00-9D745A070CDF}"/>
              </a:ext>
            </a:extLst>
          </p:cNvPr>
          <p:cNvSpPr/>
          <p:nvPr/>
        </p:nvSpPr>
        <p:spPr>
          <a:xfrm>
            <a:off x="4859369" y="6211659"/>
            <a:ext cx="2775755" cy="86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400">
                <a:ln w="285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ゆきぴん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2DB1814-5D2D-97C7-FA2D-1B23EF3FDAC7}"/>
              </a:ext>
            </a:extLst>
          </p:cNvPr>
          <p:cNvSpPr/>
          <p:nvPr/>
        </p:nvSpPr>
        <p:spPr>
          <a:xfrm>
            <a:off x="7389391" y="6242089"/>
            <a:ext cx="2775755" cy="86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2400">
                <a:ln w="285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キャリア内村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A301F32-C617-0D6E-9916-994E6DB376B5}"/>
              </a:ext>
            </a:extLst>
          </p:cNvPr>
          <p:cNvSpPr/>
          <p:nvPr/>
        </p:nvSpPr>
        <p:spPr>
          <a:xfrm>
            <a:off x="9762800" y="6270530"/>
            <a:ext cx="2775755" cy="86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sz="2400" dirty="0">
                <a:ln w="285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LightNovelPopV2 V2" pitchFamily="2" charset="-128"/>
                <a:ea typeface="LightNovelPopV2 V2" pitchFamily="2" charset="-128"/>
                <a:cs typeface="LightNovelPopV2 V2" pitchFamily="2" charset="-128"/>
              </a:rPr>
              <a:t>HORI</a:t>
            </a:r>
            <a:endParaRPr lang="ja-JP" altLang="en-US" sz="2400">
              <a:ln w="285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LightNovelPopV2 V2" pitchFamily="2" charset="-128"/>
              <a:ea typeface="LightNovelPopV2 V2" pitchFamily="2" charset="-128"/>
              <a:cs typeface="LightNovelPopV2 V2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2202515-EB56-6F43-9BB2-F7EC7F74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505" y="-2428108"/>
            <a:ext cx="14020800" cy="93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40A491A-8CF3-0781-64BF-3D3FB3600630}"/>
              </a:ext>
            </a:extLst>
          </p:cNvPr>
          <p:cNvSpPr/>
          <p:nvPr/>
        </p:nvSpPr>
        <p:spPr>
          <a:xfrm>
            <a:off x="7957893" y="117949"/>
            <a:ext cx="3744147" cy="1313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0000" spc="300" dirty="0">
                <a:solidFill>
                  <a:schemeClr val="bg1"/>
                </a:solidFill>
                <a:effectLst>
                  <a:glow rad="189909">
                    <a:schemeClr val="accent4">
                      <a:lumMod val="50000"/>
                      <a:alpha val="97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8.7</a:t>
            </a:r>
            <a:endParaRPr lang="ja-JP" altLang="en-US" sz="10000" spc="300">
              <a:solidFill>
                <a:schemeClr val="bg1"/>
              </a:solidFill>
              <a:effectLst>
                <a:glow rad="189909">
                  <a:schemeClr val="accent4">
                    <a:lumMod val="50000"/>
                    <a:alpha val="97000"/>
                  </a:schemeClr>
                </a:glo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4FDA180-F8BE-490D-A5CF-BCC0C4EDD158}"/>
              </a:ext>
            </a:extLst>
          </p:cNvPr>
          <p:cNvSpPr/>
          <p:nvPr/>
        </p:nvSpPr>
        <p:spPr>
          <a:xfrm>
            <a:off x="6982258" y="1647368"/>
            <a:ext cx="5107355" cy="1066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000" spc="300">
                <a:solidFill>
                  <a:schemeClr val="bg1"/>
                </a:solidFill>
                <a:effectLst>
                  <a:glow rad="191637">
                    <a:schemeClr val="accent4">
                      <a:lumMod val="5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オープンキャンパス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9E37833-E2ED-1FAA-6499-CEE37BA0BEBC}"/>
              </a:ext>
            </a:extLst>
          </p:cNvPr>
          <p:cNvSpPr/>
          <p:nvPr/>
        </p:nvSpPr>
        <p:spPr>
          <a:xfrm>
            <a:off x="10427466" y="814327"/>
            <a:ext cx="1669429" cy="820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4400" spc="300" dirty="0">
                <a:solidFill>
                  <a:schemeClr val="bg1"/>
                </a:solidFill>
                <a:effectLst>
                  <a:glow rad="189909">
                    <a:schemeClr val="accent4">
                      <a:lumMod val="50000"/>
                      <a:alpha val="97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Sun</a:t>
            </a:r>
            <a:endParaRPr lang="ja-JP" altLang="en-US" sz="4400" spc="300">
              <a:solidFill>
                <a:schemeClr val="bg1"/>
              </a:solidFill>
              <a:effectLst>
                <a:glow rad="189909">
                  <a:schemeClr val="accent4">
                    <a:lumMod val="50000"/>
                    <a:alpha val="97000"/>
                  </a:schemeClr>
                </a:glo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6422F7C-8EAD-D480-D384-DC76153A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380" y="3270142"/>
            <a:ext cx="10017107" cy="3587858"/>
          </a:xfrm>
          <a:prstGeom prst="rect">
            <a:avLst/>
          </a:prstGeom>
          <a:effectLst>
            <a:glow rad="185697">
              <a:schemeClr val="bg1"/>
            </a:glow>
          </a:effec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57F2E4C-E884-8CA5-DD9B-82058946E6D5}"/>
              </a:ext>
            </a:extLst>
          </p:cNvPr>
          <p:cNvSpPr/>
          <p:nvPr/>
        </p:nvSpPr>
        <p:spPr>
          <a:xfrm>
            <a:off x="5771470" y="2384203"/>
            <a:ext cx="6318143" cy="1066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ja-JP" altLang="en-US" sz="3200" spc="300">
                <a:solidFill>
                  <a:schemeClr val="bg1"/>
                </a:solidFill>
                <a:effectLst>
                  <a:glow rad="191637">
                    <a:schemeClr val="accent4">
                      <a:lumMod val="5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プランニングしている学生が</a:t>
            </a:r>
            <a:endParaRPr lang="en-US" altLang="ja-JP" sz="3200" spc="300" dirty="0">
              <a:solidFill>
                <a:schemeClr val="bg1"/>
              </a:solidFill>
              <a:effectLst>
                <a:glow rad="191637">
                  <a:schemeClr val="accent4">
                    <a:lumMod val="50000"/>
                  </a:schemeClr>
                </a:glo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r"/>
            <a:r>
              <a:rPr lang="ja-JP" altLang="en-US" sz="3200" spc="300">
                <a:solidFill>
                  <a:schemeClr val="bg1"/>
                </a:solidFill>
                <a:effectLst>
                  <a:glow rad="191637">
                    <a:schemeClr val="accent4">
                      <a:lumMod val="5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ウエディングセレモニーの</a:t>
            </a:r>
            <a:endParaRPr lang="en-US" altLang="ja-JP" sz="3200" spc="300" dirty="0">
              <a:solidFill>
                <a:schemeClr val="bg1"/>
              </a:solidFill>
              <a:effectLst>
                <a:glow rad="191637">
                  <a:schemeClr val="accent4">
                    <a:lumMod val="50000"/>
                  </a:schemeClr>
                </a:glo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r"/>
            <a:r>
              <a:rPr lang="ja-JP" altLang="en-US" sz="6000" spc="300">
                <a:solidFill>
                  <a:schemeClr val="bg1"/>
                </a:solidFill>
                <a:effectLst>
                  <a:glow rad="191637">
                    <a:schemeClr val="accent4">
                      <a:lumMod val="5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魅力</a:t>
            </a:r>
            <a:r>
              <a:rPr lang="ja-JP" altLang="en-US" sz="3200" spc="300">
                <a:solidFill>
                  <a:schemeClr val="bg1"/>
                </a:solidFill>
                <a:effectLst>
                  <a:glow rad="191637">
                    <a:schemeClr val="accent4">
                      <a:lumMod val="5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を語る</a:t>
            </a:r>
          </a:p>
        </p:txBody>
      </p:sp>
    </p:spTree>
    <p:extLst>
      <p:ext uri="{BB962C8B-B14F-4D97-AF65-F5344CB8AC3E}">
        <p14:creationId xmlns:p14="http://schemas.microsoft.com/office/powerpoint/2010/main" val="2081243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FFC000"/>
            </a:gs>
            <a:gs pos="100000">
              <a:schemeClr val="accent2">
                <a:lumMod val="20000"/>
                <a:lumOff val="80000"/>
              </a:schemeClr>
            </a:gs>
            <a:gs pos="22000">
              <a:srgbClr val="FFC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741CB0E-BF3D-35DB-D4EA-EEF18B78B0D8}"/>
              </a:ext>
            </a:extLst>
          </p:cNvPr>
          <p:cNvSpPr/>
          <p:nvPr/>
        </p:nvSpPr>
        <p:spPr>
          <a:xfrm>
            <a:off x="0" y="0"/>
            <a:ext cx="12192000" cy="10538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6000">
                <a:solidFill>
                  <a:srgbClr val="FFC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　</a:t>
            </a:r>
            <a:r>
              <a:rPr lang="ja-JP" altLang="en-US" sz="6000">
                <a:solidFill>
                  <a:srgbClr val="FF0000"/>
                </a:solidFill>
                <a:effectLst>
                  <a:glow rad="157484">
                    <a:schemeClr val="bg1">
                      <a:alpha val="9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受験生必見！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E1C29D-A88D-B9C1-F9EA-2EF520DCC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90"/>
          <a:stretch/>
        </p:blipFill>
        <p:spPr>
          <a:xfrm>
            <a:off x="8296476" y="2031568"/>
            <a:ext cx="3259253" cy="39351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AC45158-3916-7409-62A3-848D0D68EDFF}"/>
              </a:ext>
            </a:extLst>
          </p:cNvPr>
          <p:cNvSpPr/>
          <p:nvPr/>
        </p:nvSpPr>
        <p:spPr>
          <a:xfrm>
            <a:off x="0" y="5804116"/>
            <a:ext cx="12192000" cy="10538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6000">
                <a:solidFill>
                  <a:srgbClr val="FFC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　　</a:t>
            </a:r>
            <a:r>
              <a:rPr lang="ja-JP" altLang="en-US" sz="440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今年の</a:t>
            </a:r>
            <a:r>
              <a:rPr lang="en-US" altLang="ja-JP" sz="4400" dirty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1</a:t>
            </a:r>
            <a:r>
              <a:rPr lang="ja-JP" altLang="en-US" sz="440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年生にも聞いてみました</a:t>
            </a:r>
            <a:r>
              <a:rPr lang="en-US" altLang="ja-JP" sz="4400" dirty="0">
                <a:solidFill>
                  <a:srgbClr val="FF0000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!!</a:t>
            </a:r>
            <a:endParaRPr lang="en-US" altLang="ja-JP" sz="6000" dirty="0">
              <a:solidFill>
                <a:srgbClr val="FF0000"/>
              </a:solidFill>
              <a:effectLst>
                <a:glow rad="152400">
                  <a:schemeClr val="bg1">
                    <a:alpha val="88000"/>
                  </a:schemeClr>
                </a:glo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D12EAF9-06A8-5F31-8AF5-146F2800C650}"/>
              </a:ext>
            </a:extLst>
          </p:cNvPr>
          <p:cNvSpPr/>
          <p:nvPr/>
        </p:nvSpPr>
        <p:spPr>
          <a:xfrm>
            <a:off x="193219" y="1091153"/>
            <a:ext cx="11362511" cy="44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戸板の面接</a:t>
            </a:r>
            <a:r>
              <a:rPr lang="en-US" altLang="ja-JP" sz="9600" dirty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 </a:t>
            </a:r>
          </a:p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始まります</a:t>
            </a:r>
            <a:r>
              <a:rPr lang="en-US" altLang="ja-JP" sz="9600" dirty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!!</a:t>
            </a:r>
          </a:p>
          <a:p>
            <a:r>
              <a:rPr lang="ja-JP" altLang="en-US" sz="80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総合２期</a:t>
            </a:r>
            <a:r>
              <a:rPr lang="en-US" altLang="ja-JP" sz="8000" dirty="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〜</a:t>
            </a:r>
            <a:r>
              <a:rPr lang="ja-JP" altLang="en-US" sz="8000">
                <a:ln w="2222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50800" dir="4500000" algn="ctr" rotWithShape="0">
                    <a:schemeClr val="tx1"/>
                  </a:outerShd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・指定校対策</a:t>
            </a:r>
            <a:endParaRPr lang="en-US" altLang="ja-JP" sz="9600" dirty="0">
              <a:ln w="22225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50800" dir="4500000" algn="ctr" rotWithShape="0">
                  <a:schemeClr val="tx1"/>
                </a:outerShdw>
              </a:effectLst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990306-FDDC-C80B-2440-6C72E2948E09}"/>
              </a:ext>
            </a:extLst>
          </p:cNvPr>
          <p:cNvSpPr/>
          <p:nvPr/>
        </p:nvSpPr>
        <p:spPr>
          <a:xfrm>
            <a:off x="193219" y="1091153"/>
            <a:ext cx="11555730" cy="44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戸板の面接</a:t>
            </a:r>
            <a:r>
              <a:rPr lang="en-US" altLang="ja-JP" sz="9600" dirty="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 </a:t>
            </a:r>
          </a:p>
          <a:p>
            <a:r>
              <a:rPr lang="ja-JP" altLang="en-US" sz="96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始まります</a:t>
            </a:r>
            <a:r>
              <a:rPr lang="en-US" altLang="ja-JP" sz="9600" dirty="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!!</a:t>
            </a:r>
          </a:p>
          <a:p>
            <a:r>
              <a:rPr lang="ja-JP" altLang="en-US" sz="80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総合２期</a:t>
            </a:r>
            <a:r>
              <a:rPr lang="en-US" altLang="ja-JP" sz="8000" dirty="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〜</a:t>
            </a:r>
            <a:r>
              <a:rPr lang="ja-JP" altLang="en-US" sz="8000">
                <a:ln w="22225">
                  <a:solidFill>
                    <a:schemeClr val="tx1"/>
                  </a:solidFill>
                </a:ln>
                <a:gradFill>
                  <a:gsLst>
                    <a:gs pos="272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bg1">
                        <a:lumMod val="95000"/>
                      </a:schemeClr>
                    </a:gs>
                  </a:gsLst>
                  <a:lin ang="18900000" scaled="1"/>
                </a:gra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・指定校対策</a:t>
            </a:r>
            <a:endParaRPr lang="en-US" altLang="ja-JP" sz="8000" dirty="0">
              <a:ln w="22225">
                <a:solidFill>
                  <a:schemeClr val="tx1"/>
                </a:solidFill>
              </a:ln>
              <a:gradFill>
                <a:gsLst>
                  <a:gs pos="272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  <a:gs pos="53000">
                    <a:schemeClr val="bg1">
                      <a:lumMod val="95000"/>
                    </a:schemeClr>
                  </a:gs>
                </a:gsLst>
                <a:lin ang="18900000" scaled="1"/>
              </a:gra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CF86AE-7E7D-2F14-4D63-4853926F7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824" y="4760038"/>
            <a:ext cx="1740730" cy="23196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D4D1A2-F239-ABF4-4484-5F4AE34E2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9192" y1="15251" x2="53580" y2="13865"/>
                        <a14:backgroundMark x1="66744" y1="21664" x2="66744" y2="21664"/>
                        <a14:backgroundMark x1="66282" y1="22877" x2="66282" y2="22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5364" y="4886162"/>
            <a:ext cx="1740731" cy="23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4FA4231-236F-0ADA-9FCA-C9824A70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AE567E7E-FBA8-995D-EBC4-F07260AB1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r="19527"/>
          <a:stretch/>
        </p:blipFill>
        <p:spPr bwMode="auto">
          <a:xfrm>
            <a:off x="8814760" y="3626070"/>
            <a:ext cx="3233528" cy="336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ピンクのドレスを着た女の子&#10;&#10;低い精度で自動的に生成された説明">
            <a:extLst>
              <a:ext uri="{FF2B5EF4-FFF2-40B4-BE49-F238E27FC236}">
                <a16:creationId xmlns:a16="http://schemas.microsoft.com/office/drawing/2014/main" id="{20A52A76-3777-4418-7910-405393D87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98" y="2312895"/>
            <a:ext cx="4642150" cy="6185959"/>
          </a:xfrm>
          <a:prstGeom prst="rect">
            <a:avLst/>
          </a:prstGeom>
        </p:spPr>
      </p:pic>
      <p:pic>
        <p:nvPicPr>
          <p:cNvPr id="7" name="図 6" descr="紫のドレスを着た女性&#10;&#10;中程度の精度で自動的に生成された説明">
            <a:extLst>
              <a:ext uri="{FF2B5EF4-FFF2-40B4-BE49-F238E27FC236}">
                <a16:creationId xmlns:a16="http://schemas.microsoft.com/office/drawing/2014/main" id="{E98D5B00-1521-549B-0DAE-C768D3E5C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234" y="2804554"/>
            <a:ext cx="3470212" cy="462427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472DFB3-BF6E-1D77-EDE6-191EDFD081DF}"/>
              </a:ext>
            </a:extLst>
          </p:cNvPr>
          <p:cNvSpPr/>
          <p:nvPr/>
        </p:nvSpPr>
        <p:spPr>
          <a:xfrm>
            <a:off x="182098" y="1359362"/>
            <a:ext cx="11162811" cy="2069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6000" spc="300">
                <a:solidFill>
                  <a:schemeClr val="bg1"/>
                </a:solidFill>
                <a:effectLst>
                  <a:glow rad="191637">
                    <a:schemeClr val="accent4">
                      <a:lumMod val="50000"/>
                    </a:schemeClr>
                  </a:glow>
                </a:effectLst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戸板の課外</a:t>
            </a:r>
          </a:p>
        </p:txBody>
      </p:sp>
    </p:spTree>
    <p:extLst>
      <p:ext uri="{BB962C8B-B14F-4D97-AF65-F5344CB8AC3E}">
        <p14:creationId xmlns:p14="http://schemas.microsoft.com/office/powerpoint/2010/main" val="4251193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2592</TotalTime>
  <Words>171</Words>
  <Application>Microsoft Macintosh PowerPoint</Application>
  <PresentationFormat>ワイド画面</PresentationFormat>
  <Paragraphs>57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Hiragino Kaku Gothic StdN W8</vt:lpstr>
      <vt:lpstr>LightNovelPopV2 V2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堀江 祐介</cp:lastModifiedBy>
  <cp:revision>6</cp:revision>
  <dcterms:created xsi:type="dcterms:W3CDTF">2022-08-01T07:31:27Z</dcterms:created>
  <dcterms:modified xsi:type="dcterms:W3CDTF">2022-11-27T02:31:26Z</dcterms:modified>
</cp:coreProperties>
</file>